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91" r:id="rId31"/>
    <p:sldId id="292" r:id="rId3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/>
    <p:restoredTop sz="94602"/>
  </p:normalViewPr>
  <p:slideViewPr>
    <p:cSldViewPr snapToGrid="0" snapToObjects="1">
      <p:cViewPr varScale="1">
        <p:scale>
          <a:sx n="61" d="100"/>
          <a:sy n="61" d="100"/>
        </p:scale>
        <p:origin x="55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r>
              <a:t>“Type a quote here.”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599"/>
            <a:ext cx="368504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23rf.com/photo_63520020_portrait-of-overwhelmed-african-american-man-with-question-marks-on-concrete-wall-concept-of-too-man.html" TargetMode="External"/><Relationship Id="rId2" Type="http://schemas.openxmlformats.org/officeDocument/2006/relationships/hyperlink" Target="https://lh3.googleusercontent.com/d8uvIUBHac2MsvWFip3LOlA3FuZploXeDECGQUgnP-hWHbDyZZS_Ul2nT0Y_oh2XkIIQxok=s85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sites.google.com/site/alliestch306webpage/products-services/strategy-3-jigsaw-activit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文章二:…"/>
          <p:cNvSpPr txBox="1">
            <a:spLocks noGrp="1"/>
          </p:cNvSpPr>
          <p:nvPr>
            <p:ph type="ctrTitle"/>
          </p:nvPr>
        </p:nvSpPr>
        <p:spPr>
          <a:xfrm>
            <a:off x="1418856" y="3692451"/>
            <a:ext cx="10464800" cy="3302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>
                <a:latin typeface="Kaiti SC Regular"/>
                <a:ea typeface="Kaiti SC Regular"/>
                <a:cs typeface="Kaiti SC Regular"/>
                <a:sym typeface="Kaiti SC Regular"/>
              </a:rPr>
              <a:t>Day 4 &amp; 5</a:t>
            </a:r>
            <a:br>
              <a:rPr lang="en-US" dirty="0">
                <a:latin typeface="Kaiti SC Regular"/>
                <a:ea typeface="Kaiti SC Regular"/>
                <a:cs typeface="Kaiti SC Regular"/>
                <a:sym typeface="Kaiti SC Regular"/>
              </a:rPr>
            </a:br>
            <a:r>
              <a:rPr dirty="0" err="1">
                <a:latin typeface="Kaiti SC Regular"/>
                <a:ea typeface="Kaiti SC Regular"/>
                <a:cs typeface="Kaiti SC Regular"/>
                <a:sym typeface="Kaiti SC Regular"/>
              </a:rPr>
              <a:t>文章二</a:t>
            </a:r>
            <a:r>
              <a:rPr dirty="0"/>
              <a:t>: </a:t>
            </a:r>
          </a:p>
          <a:p>
            <a:pPr>
              <a:defRPr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rPr dirty="0" err="1"/>
              <a:t>中国家庭的新成员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62" name="第一部分：(作者认为)…"/>
          <p:cNvSpPr txBox="1">
            <a:spLocks noGrp="1"/>
          </p:cNvSpPr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algn="ctr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第一部分：(作者认为)	</a:t>
            </a:r>
          </a:p>
          <a:p>
            <a:pPr marL="0" indent="0" algn="ctr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你还记得吗?	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越来越多的</a:t>
            </a:r>
            <a:r>
              <a:rPr>
                <a:solidFill>
                  <a:srgbClr val="00F900"/>
                </a:solidFill>
              </a:rPr>
              <a:t>中国人</a:t>
            </a:r>
            <a:r>
              <a:t>开始养</a:t>
            </a:r>
            <a:r>
              <a:rPr>
                <a:solidFill>
                  <a:srgbClr val="00F900"/>
                </a:solidFill>
              </a:rPr>
              <a:t>宠物</a:t>
            </a:r>
            <a:r>
              <a:t>了，还</a:t>
            </a:r>
            <a:r>
              <a:rPr>
                <a:uFill>
                  <a:solidFill>
                    <a:srgbClr val="0000FF"/>
                  </a:solidFill>
                </a:uFill>
              </a:rPr>
              <a:t>把</a:t>
            </a:r>
            <a:r>
              <a:t>宠物</a:t>
            </a:r>
            <a:r>
              <a:rPr>
                <a:uFill>
                  <a:solidFill>
                    <a:srgbClr val="0000FF"/>
                  </a:solidFill>
                </a:uFill>
              </a:rPr>
              <a:t>当成</a:t>
            </a:r>
            <a:r>
              <a:t>家庭新</a:t>
            </a:r>
            <a:r>
              <a:rPr>
                <a:solidFill>
                  <a:srgbClr val="00F900"/>
                </a:solidFill>
                <a:uFill>
                  <a:solidFill>
                    <a:srgbClr val="FF0000"/>
                  </a:solidFill>
                </a:uFill>
              </a:rPr>
              <a:t>成员</a:t>
            </a:r>
            <a:r>
              <a:t>。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65" name="第二部分：(为什么？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 defTabSz="416052">
              <a:lnSpc>
                <a:spcPct val="150000"/>
              </a:lnSpc>
              <a:spcBef>
                <a:spcPts val="0"/>
              </a:spcBef>
              <a:buSzTx/>
              <a:buNone/>
              <a:defRPr sz="364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第二部分：(为什么？)	</a:t>
            </a:r>
          </a:p>
          <a:p>
            <a:pPr marL="0" indent="0" algn="ctr" defTabSz="416052">
              <a:spcBef>
                <a:spcPts val="0"/>
              </a:spcBef>
              <a:buSzTx/>
              <a:buNone/>
              <a:defRPr sz="4095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你还记得吗?</a:t>
            </a:r>
          </a:p>
          <a:p>
            <a:pPr marL="0" indent="0" defTabSz="416052">
              <a:lnSpc>
                <a:spcPct val="150000"/>
              </a:lnSpc>
              <a:spcBef>
                <a:spcPts val="0"/>
              </a:spcBef>
              <a:buSzTx/>
              <a:buNone/>
              <a:defRPr sz="364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16052">
              <a:lnSpc>
                <a:spcPct val="150000"/>
              </a:lnSpc>
              <a:spcBef>
                <a:spcPts val="0"/>
              </a:spcBef>
              <a:buSzTx/>
              <a:buNone/>
              <a:defRPr sz="455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以前的人：____养宠物</a:t>
            </a:r>
          </a:p>
          <a:p>
            <a:pPr marL="0" indent="0" defTabSz="416052">
              <a:lnSpc>
                <a:spcPct val="150000"/>
              </a:lnSpc>
              <a:spcBef>
                <a:spcPts val="0"/>
              </a:spcBef>
              <a:buSzTx/>
              <a:buNone/>
              <a:defRPr sz="455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现在的人：____养宠物</a:t>
            </a:r>
          </a:p>
          <a:p>
            <a:pPr marL="0" lvl="1" indent="1891145" defTabSz="416052">
              <a:lnSpc>
                <a:spcPct val="150000"/>
              </a:lnSpc>
              <a:spcBef>
                <a:spcPts val="0"/>
              </a:spcBef>
              <a:buSzTx/>
              <a:buNone/>
              <a:defRPr sz="455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原因一：生活水平____</a:t>
            </a:r>
          </a:p>
          <a:p>
            <a:pPr marL="0" lvl="1" indent="1891145" defTabSz="416052">
              <a:lnSpc>
                <a:spcPct val="150000"/>
              </a:lnSpc>
              <a:spcBef>
                <a:spcPts val="0"/>
              </a:spcBef>
              <a:buSzTx/>
              <a:buNone/>
              <a:defRPr sz="455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原因二：为了减少____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68" name="第二部分：(为什么？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 defTabSz="416052">
              <a:lnSpc>
                <a:spcPct val="150000"/>
              </a:lnSpc>
              <a:spcBef>
                <a:spcPts val="0"/>
              </a:spcBef>
              <a:buSzTx/>
              <a:buNone/>
              <a:defRPr sz="364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第二部分：(为什么？)	</a:t>
            </a:r>
          </a:p>
          <a:p>
            <a:pPr marL="0" indent="0" algn="ctr" defTabSz="416052">
              <a:spcBef>
                <a:spcPts val="0"/>
              </a:spcBef>
              <a:buSzTx/>
              <a:buNone/>
              <a:defRPr sz="4095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你还记得吗?	</a:t>
            </a:r>
          </a:p>
          <a:p>
            <a:pPr marL="0" indent="0" defTabSz="416052">
              <a:lnSpc>
                <a:spcPct val="150000"/>
              </a:lnSpc>
              <a:spcBef>
                <a:spcPts val="0"/>
              </a:spcBef>
              <a:buSzTx/>
              <a:buNone/>
              <a:defRPr sz="364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16052">
              <a:lnSpc>
                <a:spcPct val="150000"/>
              </a:lnSpc>
              <a:spcBef>
                <a:spcPts val="0"/>
              </a:spcBef>
              <a:buSzTx/>
              <a:buNone/>
              <a:defRPr sz="455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以前的人：</a:t>
            </a:r>
            <a:r>
              <a:rPr>
                <a:solidFill>
                  <a:srgbClr val="00F900"/>
                </a:solidFill>
              </a:rPr>
              <a:t>很少</a:t>
            </a:r>
            <a:r>
              <a:t>养宠物</a:t>
            </a:r>
          </a:p>
          <a:p>
            <a:pPr marL="0" indent="0" defTabSz="416052">
              <a:lnSpc>
                <a:spcPct val="150000"/>
              </a:lnSpc>
              <a:spcBef>
                <a:spcPts val="0"/>
              </a:spcBef>
              <a:buSzTx/>
              <a:buNone/>
              <a:defRPr sz="455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现在的人：</a:t>
            </a:r>
            <a:r>
              <a:rPr>
                <a:solidFill>
                  <a:srgbClr val="00F900"/>
                </a:solidFill>
              </a:rPr>
              <a:t>喜欢</a:t>
            </a:r>
            <a:r>
              <a:t>养宠物</a:t>
            </a:r>
          </a:p>
          <a:p>
            <a:pPr marL="0" lvl="1" indent="1891145" defTabSz="416052">
              <a:lnSpc>
                <a:spcPct val="150000"/>
              </a:lnSpc>
              <a:spcBef>
                <a:spcPts val="0"/>
              </a:spcBef>
              <a:buSzTx/>
              <a:buNone/>
              <a:defRPr sz="455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原因一：生活水平</a:t>
            </a:r>
            <a:r>
              <a:rPr>
                <a:solidFill>
                  <a:srgbClr val="00F900"/>
                </a:solidFill>
              </a:rPr>
              <a:t>提高</a:t>
            </a:r>
          </a:p>
          <a:p>
            <a:pPr marL="0" lvl="1" indent="1891145" defTabSz="416052">
              <a:lnSpc>
                <a:spcPct val="150000"/>
              </a:lnSpc>
              <a:spcBef>
                <a:spcPts val="0"/>
              </a:spcBef>
              <a:buSzTx/>
              <a:buNone/>
              <a:defRPr sz="455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原因二：为了减少</a:t>
            </a:r>
            <a:r>
              <a:rPr>
                <a:solidFill>
                  <a:srgbClr val="00F900"/>
                </a:solidFill>
              </a:rPr>
              <a:t>压力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71" name="两人一组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 defTabSz="457200">
              <a:spcBef>
                <a:spcPts val="0"/>
              </a:spcBef>
              <a:buSzTx/>
              <a:buNone/>
              <a:defRPr sz="5000"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两人一组!</a:t>
            </a:r>
          </a:p>
          <a:p>
            <a:pPr marL="0" indent="0" algn="ctr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algn="ctr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第三部分 + 第四部分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74" name="第三部分：(说明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第三部分：(说明)	</a:t>
            </a:r>
          </a:p>
          <a:p>
            <a:pPr marL="0" indent="0" algn="ctr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找一找</a:t>
            </a:r>
          </a:p>
          <a:p>
            <a:pPr marL="0" indent="0" algn="ctr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endParaRPr/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第一种：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第二种：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第三种：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77" name="第三部分：(说明)…"/>
          <p:cNvSpPr txBox="1">
            <a:spLocks noGrp="1"/>
          </p:cNvSpPr>
          <p:nvPr>
            <p:ph type="body" idx="1"/>
          </p:nvPr>
        </p:nvSpPr>
        <p:spPr>
          <a:xfrm>
            <a:off x="216641" y="2590800"/>
            <a:ext cx="12571518" cy="6286500"/>
          </a:xfrm>
          <a:prstGeom prst="rect">
            <a:avLst/>
          </a:prstGeom>
        </p:spPr>
        <p:txBody>
          <a:bodyPr/>
          <a:lstStyle/>
          <a:p>
            <a:pPr marL="0" indent="0" algn="ctr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第三部分：(说明)	</a:t>
            </a:r>
          </a:p>
          <a:p>
            <a:pPr marL="0" indent="0" algn="ctr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找一找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第一种：空巢家庭/陪老年人/家里只有父母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第二种：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第三种：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80" name="第三部分：(说明)…"/>
          <p:cNvSpPr txBox="1">
            <a:spLocks noGrp="1"/>
          </p:cNvSpPr>
          <p:nvPr>
            <p:ph type="body" idx="1"/>
          </p:nvPr>
        </p:nvSpPr>
        <p:spPr>
          <a:xfrm>
            <a:off x="263101" y="2590800"/>
            <a:ext cx="12711067" cy="62865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 defTabSz="416052">
              <a:lnSpc>
                <a:spcPct val="150000"/>
              </a:lnSpc>
              <a:spcBef>
                <a:spcPts val="0"/>
              </a:spcBef>
              <a:buSzTx/>
              <a:buNone/>
              <a:defRPr sz="364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第三部分：(说明)	</a:t>
            </a:r>
          </a:p>
          <a:p>
            <a:pPr marL="0" indent="0" algn="ctr" defTabSz="416052">
              <a:spcBef>
                <a:spcPts val="0"/>
              </a:spcBef>
              <a:buSzTx/>
              <a:buNone/>
              <a:defRPr sz="4095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读一读	</a:t>
            </a:r>
          </a:p>
          <a:p>
            <a:pPr marL="0" indent="0" defTabSz="416052">
              <a:lnSpc>
                <a:spcPct val="150000"/>
              </a:lnSpc>
              <a:spcBef>
                <a:spcPts val="0"/>
              </a:spcBef>
              <a:buSzTx/>
              <a:buNone/>
              <a:defRPr sz="364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16052">
              <a:lnSpc>
                <a:spcPct val="150000"/>
              </a:lnSpc>
              <a:spcBef>
                <a:spcPts val="0"/>
              </a:spcBef>
              <a:buSzTx/>
              <a:buNone/>
              <a:defRPr sz="455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第一种是</a:t>
            </a:r>
            <a:r>
              <a:rPr>
                <a:uFill>
                  <a:solidFill>
                    <a:srgbClr val="FF0000"/>
                  </a:solidFill>
                </a:uFill>
              </a:rPr>
              <a:t>空巢</a:t>
            </a:r>
            <a:r>
              <a:t>家庭，就是儿女在外工作或读书，只有年老的父母亲在家生活的家庭。宠物可以陪老年人吃饭、散步、聊天。因此，成为他们生活中越来越重要的</a:t>
            </a:r>
            <a:r>
              <a:rPr>
                <a:uFill>
                  <a:solidFill>
                    <a:srgbClr val="FF0000"/>
                  </a:solidFill>
                </a:uFill>
              </a:rPr>
              <a:t>一部分</a:t>
            </a:r>
            <a:r>
              <a:t>。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83" name="第三部分：(说明)…"/>
          <p:cNvSpPr txBox="1">
            <a:spLocks noGrp="1"/>
          </p:cNvSpPr>
          <p:nvPr>
            <p:ph type="body" idx="1"/>
          </p:nvPr>
        </p:nvSpPr>
        <p:spPr>
          <a:xfrm>
            <a:off x="216641" y="2590800"/>
            <a:ext cx="12571518" cy="6286500"/>
          </a:xfrm>
          <a:prstGeom prst="rect">
            <a:avLst/>
          </a:prstGeom>
        </p:spPr>
        <p:txBody>
          <a:bodyPr/>
          <a:lstStyle/>
          <a:p>
            <a:pPr marL="0" indent="0" algn="ctr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第三部分：(说明)	</a:t>
            </a:r>
          </a:p>
          <a:p>
            <a:pPr marL="0" indent="0" algn="ctr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找一找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第一种：空巢家庭/陪老年人/家里只有父母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第二种：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第三种：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86" name="第三部分：(说明)…"/>
          <p:cNvSpPr txBox="1">
            <a:spLocks noGrp="1"/>
          </p:cNvSpPr>
          <p:nvPr>
            <p:ph type="body" idx="1"/>
          </p:nvPr>
        </p:nvSpPr>
        <p:spPr>
          <a:xfrm>
            <a:off x="216641" y="2590800"/>
            <a:ext cx="12571518" cy="6286500"/>
          </a:xfrm>
          <a:prstGeom prst="rect">
            <a:avLst/>
          </a:prstGeom>
        </p:spPr>
        <p:txBody>
          <a:bodyPr/>
          <a:lstStyle/>
          <a:p>
            <a:pPr marL="0" indent="0" algn="ctr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第三部分：(说明)	</a:t>
            </a:r>
          </a:p>
          <a:p>
            <a:pPr marL="0" indent="0" algn="ctr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找一找	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第一种：空巢家庭/陪老年人/家里只有父母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第二种：独生子女家庭/爱心/责任感/体贴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第三种：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89" name="第三部分：(说明)…"/>
          <p:cNvSpPr txBox="1">
            <a:spLocks noGrp="1"/>
          </p:cNvSpPr>
          <p:nvPr>
            <p:ph type="body" idx="1"/>
          </p:nvPr>
        </p:nvSpPr>
        <p:spPr>
          <a:xfrm>
            <a:off x="263101" y="2590800"/>
            <a:ext cx="12711067" cy="62865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 defTabSz="416052">
              <a:lnSpc>
                <a:spcPct val="150000"/>
              </a:lnSpc>
              <a:spcBef>
                <a:spcPts val="0"/>
              </a:spcBef>
              <a:buSzTx/>
              <a:buNone/>
              <a:defRPr sz="364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第三部分：(说明)	</a:t>
            </a:r>
          </a:p>
          <a:p>
            <a:pPr marL="0" indent="0" algn="ctr" defTabSz="416052">
              <a:spcBef>
                <a:spcPts val="0"/>
              </a:spcBef>
              <a:buSzTx/>
              <a:buNone/>
              <a:defRPr sz="4095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读一读	</a:t>
            </a:r>
          </a:p>
          <a:p>
            <a:pPr marL="0" indent="0" defTabSz="416052">
              <a:lnSpc>
                <a:spcPct val="150000"/>
              </a:lnSpc>
              <a:spcBef>
                <a:spcPts val="0"/>
              </a:spcBef>
              <a:buSzTx/>
              <a:buNone/>
              <a:defRPr sz="364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16052">
              <a:lnSpc>
                <a:spcPct val="150000"/>
              </a:lnSpc>
              <a:spcBef>
                <a:spcPts val="0"/>
              </a:spcBef>
              <a:buSzTx/>
              <a:buNone/>
              <a:defRPr sz="455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第二种是</a:t>
            </a:r>
            <a:r>
              <a:rPr>
                <a:uFill>
                  <a:solidFill>
                    <a:srgbClr val="FF0000"/>
                  </a:solidFill>
                </a:uFill>
              </a:rPr>
              <a:t>独生</a:t>
            </a:r>
            <a:r>
              <a:t>子女家庭。有些父母亲怕孩子</a:t>
            </a:r>
            <a:r>
              <a:rPr>
                <a:uFill>
                  <a:solidFill>
                    <a:srgbClr val="0000FF"/>
                  </a:solidFill>
                </a:uFill>
              </a:rPr>
              <a:t>觉得</a:t>
            </a:r>
            <a:r>
              <a:rPr>
                <a:uFill>
                  <a:solidFill>
                    <a:srgbClr val="FF0000"/>
                  </a:solidFill>
                </a:uFill>
              </a:rPr>
              <a:t>孤独</a:t>
            </a:r>
            <a:r>
              <a:t>或者</a:t>
            </a:r>
            <a:r>
              <a:rPr>
                <a:uFill>
                  <a:solidFill>
                    <a:srgbClr val="0000FF"/>
                  </a:solidFill>
                </a:uFill>
              </a:rPr>
              <a:t>变得</a:t>
            </a:r>
            <a:r>
              <a:rPr>
                <a:uFill>
                  <a:solidFill>
                    <a:srgbClr val="FF0000"/>
                  </a:solidFill>
                </a:uFill>
              </a:rPr>
              <a:t>自私</a:t>
            </a:r>
            <a:r>
              <a:t>，就让他们养宠物， 希望他们在照顾宠物</a:t>
            </a:r>
            <a:r>
              <a:rPr>
                <a:uFill>
                  <a:solidFill>
                    <a:srgbClr val="0000FF"/>
                  </a:solidFill>
                </a:uFill>
              </a:rPr>
              <a:t>的过程中变得</a:t>
            </a:r>
            <a:r>
              <a:t>有爱心，有</a:t>
            </a:r>
            <a:r>
              <a:rPr>
                <a:uFill>
                  <a:solidFill>
                    <a:srgbClr val="FF0000"/>
                  </a:solidFill>
                </a:uFill>
              </a:rPr>
              <a:t>责任感</a:t>
            </a:r>
            <a:r>
              <a:t>、学会</a:t>
            </a:r>
            <a:r>
              <a:rPr>
                <a:uFill>
                  <a:solidFill>
                    <a:srgbClr val="FF0000"/>
                  </a:solidFill>
                </a:uFill>
              </a:rPr>
              <a:t>体贴</a:t>
            </a:r>
            <a:r>
              <a:t>别人，也了解</a:t>
            </a:r>
            <a:r>
              <a:rPr>
                <a:uFill>
                  <a:solidFill>
                    <a:srgbClr val="FF0000"/>
                  </a:solidFill>
                </a:uFill>
              </a:rPr>
              <a:t>生命</a:t>
            </a:r>
            <a:r>
              <a:t>的重要。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文章 2: 中国家庭的新成员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84886">
              <a:defRPr sz="249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文章 2: 中国家庭的新成员</a:t>
            </a:r>
          </a:p>
          <a:p>
            <a:pPr algn="l" defTabSz="484886">
              <a:defRPr sz="2241">
                <a:latin typeface="Kaiti SC Regular"/>
                <a:ea typeface="Kaiti SC Regular"/>
                <a:cs typeface="Kaiti SC Regular"/>
                <a:sym typeface="Kaiti SC Regular"/>
              </a:defRPr>
            </a:pPr>
            <a:endParaRPr/>
          </a:p>
          <a:p>
            <a:pPr defTabSz="484886">
              <a:defRPr sz="664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学习目标</a:t>
            </a:r>
          </a:p>
        </p:txBody>
      </p:sp>
      <p:sp>
        <p:nvSpPr>
          <p:cNvPr id="123" name="- 我可以找出文章的重点细节结构…"/>
          <p:cNvSpPr txBox="1">
            <a:spLocks noGrp="1"/>
          </p:cNvSpPr>
          <p:nvPr>
            <p:ph type="body" idx="1"/>
          </p:nvPr>
        </p:nvSpPr>
        <p:spPr>
          <a:xfrm>
            <a:off x="952499" y="2590800"/>
            <a:ext cx="11721509" cy="6286500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50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rPr dirty="0"/>
              <a:t>- </a:t>
            </a:r>
            <a:r>
              <a:rPr dirty="0" err="1"/>
              <a:t>我可以找出文章的重点</a:t>
            </a:r>
            <a:r>
              <a:rPr lang="zh-CN" altLang="en-US" dirty="0"/>
              <a:t> 、</a:t>
            </a:r>
            <a:r>
              <a:rPr lang="en-US" dirty="0"/>
              <a:t> </a:t>
            </a:r>
            <a:r>
              <a:rPr dirty="0" err="1"/>
              <a:t>细节</a:t>
            </a:r>
            <a:r>
              <a:rPr lang="zh-CN" altLang="en-US" dirty="0"/>
              <a:t> 、</a:t>
            </a:r>
            <a:r>
              <a:rPr lang="en-US" dirty="0"/>
              <a:t> </a:t>
            </a:r>
            <a:r>
              <a:rPr dirty="0" err="1"/>
              <a:t>结构</a:t>
            </a: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50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rPr dirty="0"/>
              <a:t>- </a:t>
            </a:r>
            <a:r>
              <a:rPr dirty="0" err="1"/>
              <a:t>我可以</a:t>
            </a:r>
            <a:r>
              <a:rPr lang="zh-TW" altLang="en-US" dirty="0"/>
              <a:t>总结</a:t>
            </a:r>
            <a:r>
              <a:rPr dirty="0" err="1"/>
              <a:t>文章</a:t>
            </a:r>
            <a:r>
              <a:rPr lang="zh-TW" altLang="en-US" dirty="0"/>
              <a:t>的大意</a:t>
            </a:r>
            <a:r>
              <a:rPr lang="en-US" dirty="0"/>
              <a:t> </a:t>
            </a:r>
            <a:endParaRPr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92" name="第三部分：(说明)…"/>
          <p:cNvSpPr txBox="1">
            <a:spLocks noGrp="1"/>
          </p:cNvSpPr>
          <p:nvPr>
            <p:ph type="body" idx="1"/>
          </p:nvPr>
        </p:nvSpPr>
        <p:spPr>
          <a:xfrm>
            <a:off x="216641" y="2590800"/>
            <a:ext cx="12571518" cy="6286500"/>
          </a:xfrm>
          <a:prstGeom prst="rect">
            <a:avLst/>
          </a:prstGeom>
        </p:spPr>
        <p:txBody>
          <a:bodyPr/>
          <a:lstStyle/>
          <a:p>
            <a:pPr marL="0" indent="0" algn="ctr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第三部分：(说明)	</a:t>
            </a:r>
          </a:p>
          <a:p>
            <a:pPr marL="0" indent="0" algn="ctr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找一找	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第一种：空巢家庭/陪老年人/家里只有父母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第二种：独生子女家庭/爱心/责任感/体贴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第三种：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95" name="第三部分：(说明)…"/>
          <p:cNvSpPr txBox="1">
            <a:spLocks noGrp="1"/>
          </p:cNvSpPr>
          <p:nvPr>
            <p:ph type="body" idx="1"/>
          </p:nvPr>
        </p:nvSpPr>
        <p:spPr>
          <a:xfrm>
            <a:off x="216641" y="2590800"/>
            <a:ext cx="12810933" cy="6286500"/>
          </a:xfrm>
          <a:prstGeom prst="rect">
            <a:avLst/>
          </a:prstGeom>
        </p:spPr>
        <p:txBody>
          <a:bodyPr/>
          <a:lstStyle/>
          <a:p>
            <a:pPr marL="0" indent="0" algn="ctr" defTabSz="420623">
              <a:lnSpc>
                <a:spcPct val="150000"/>
              </a:lnSpc>
              <a:spcBef>
                <a:spcPts val="0"/>
              </a:spcBef>
              <a:buSzTx/>
              <a:buNone/>
              <a:defRPr sz="368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第三部分：(说明)	</a:t>
            </a:r>
          </a:p>
          <a:p>
            <a:pPr marL="0" indent="0" algn="ctr" defTabSz="420623">
              <a:spcBef>
                <a:spcPts val="0"/>
              </a:spcBef>
              <a:buSzTx/>
              <a:buNone/>
              <a:defRPr sz="414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找一找</a:t>
            </a:r>
          </a:p>
          <a:p>
            <a:pPr marL="0" indent="0" defTabSz="420623">
              <a:lnSpc>
                <a:spcPct val="150000"/>
              </a:lnSpc>
              <a:spcBef>
                <a:spcPts val="0"/>
              </a:spcBef>
              <a:buSzTx/>
              <a:buNone/>
              <a:defRPr sz="368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20623">
              <a:lnSpc>
                <a:spcPct val="150000"/>
              </a:lnSpc>
              <a:spcBef>
                <a:spcPts val="0"/>
              </a:spcBef>
              <a:buSzTx/>
              <a:buNone/>
              <a:defRPr sz="46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第一种：空巢家庭/陪老年人/家里只有父母</a:t>
            </a:r>
          </a:p>
          <a:p>
            <a:pPr marL="0" indent="0" defTabSz="420623">
              <a:lnSpc>
                <a:spcPct val="150000"/>
              </a:lnSpc>
              <a:spcBef>
                <a:spcPts val="0"/>
              </a:spcBef>
              <a:buSzTx/>
              <a:buNone/>
              <a:defRPr sz="46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第二种：独生子女家庭/爱心/责任感/体贴</a:t>
            </a:r>
          </a:p>
          <a:p>
            <a:pPr marL="0" indent="0" defTabSz="420623">
              <a:lnSpc>
                <a:spcPct val="150000"/>
              </a:lnSpc>
              <a:spcBef>
                <a:spcPts val="0"/>
              </a:spcBef>
              <a:buSzTx/>
              <a:buNone/>
              <a:defRPr sz="46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第三种：丁克家庭/不想有小孩/养宠物比较容易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98" name="第三部分：(说明)…"/>
          <p:cNvSpPr txBox="1">
            <a:spLocks noGrp="1"/>
          </p:cNvSpPr>
          <p:nvPr>
            <p:ph type="body" idx="1"/>
          </p:nvPr>
        </p:nvSpPr>
        <p:spPr>
          <a:xfrm>
            <a:off x="263101" y="2590800"/>
            <a:ext cx="12711067" cy="62865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 defTabSz="416052">
              <a:lnSpc>
                <a:spcPct val="150000"/>
              </a:lnSpc>
              <a:spcBef>
                <a:spcPts val="0"/>
              </a:spcBef>
              <a:buSzTx/>
              <a:buNone/>
              <a:defRPr sz="364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第三部分：(说明)	</a:t>
            </a:r>
          </a:p>
          <a:p>
            <a:pPr marL="0" indent="0" algn="ctr" defTabSz="416052">
              <a:spcBef>
                <a:spcPts val="0"/>
              </a:spcBef>
              <a:buSzTx/>
              <a:buNone/>
              <a:defRPr sz="4095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读一读	</a:t>
            </a:r>
          </a:p>
          <a:p>
            <a:pPr marL="0" indent="0" defTabSz="416052">
              <a:lnSpc>
                <a:spcPct val="150000"/>
              </a:lnSpc>
              <a:spcBef>
                <a:spcPts val="0"/>
              </a:spcBef>
              <a:buSzTx/>
              <a:buNone/>
              <a:defRPr sz="364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16052">
              <a:lnSpc>
                <a:spcPct val="150000"/>
              </a:lnSpc>
              <a:spcBef>
                <a:spcPts val="0"/>
              </a:spcBef>
              <a:buSzTx/>
              <a:buNone/>
              <a:defRPr sz="455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第三种是</a:t>
            </a:r>
            <a:r>
              <a:rPr>
                <a:uFill>
                  <a:solidFill>
                    <a:srgbClr val="FF0000"/>
                  </a:solidFill>
                </a:uFill>
              </a:rPr>
              <a:t>丁克家庭</a:t>
            </a:r>
            <a:r>
              <a:t>，就是不想有孩子的家庭。很多没有孩子的</a:t>
            </a:r>
            <a:r>
              <a:rPr>
                <a:uFill>
                  <a:solidFill>
                    <a:srgbClr val="FF0000"/>
                  </a:solidFill>
                </a:uFill>
              </a:rPr>
              <a:t>夫妻</a:t>
            </a:r>
            <a:r>
              <a:rPr>
                <a:uFill>
                  <a:solidFill>
                    <a:srgbClr val="0000FF"/>
                  </a:solidFill>
                </a:uFill>
              </a:rPr>
              <a:t>把</a:t>
            </a:r>
            <a:r>
              <a:t>宠物</a:t>
            </a:r>
            <a:r>
              <a:rPr>
                <a:uFill>
                  <a:solidFill>
                    <a:srgbClr val="0000FF"/>
                  </a:solidFill>
                </a:uFill>
              </a:rPr>
              <a:t>当成</a:t>
            </a:r>
            <a:r>
              <a:t>自己的孩子。他们认为养宠物比养孩子容易，而且还能给家庭带来快乐。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201" name="第四部分：(结论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第四部分：(结论)	</a:t>
            </a:r>
          </a:p>
          <a:p>
            <a:pPr marL="0" indent="0" algn="ctr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找一找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结论一：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结论二：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204" name="第四部分：(结论)…"/>
          <p:cNvSpPr txBox="1">
            <a:spLocks noGrp="1"/>
          </p:cNvSpPr>
          <p:nvPr>
            <p:ph type="body" idx="1"/>
          </p:nvPr>
        </p:nvSpPr>
        <p:spPr>
          <a:xfrm>
            <a:off x="263101" y="2590800"/>
            <a:ext cx="12478598" cy="6286500"/>
          </a:xfrm>
          <a:prstGeom prst="rect">
            <a:avLst/>
          </a:prstGeom>
        </p:spPr>
        <p:txBody>
          <a:bodyPr/>
          <a:lstStyle/>
          <a:p>
            <a:pPr marL="0" indent="0" algn="ctr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第四部分：(结论)	</a:t>
            </a:r>
          </a:p>
          <a:p>
            <a:pPr marL="0" indent="0" algn="ctr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找一找	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结论一：流行宠物热/宠物成为新成员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结论二：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207" name="第四部分：(结论)…"/>
          <p:cNvSpPr txBox="1">
            <a:spLocks noGrp="1"/>
          </p:cNvSpPr>
          <p:nvPr>
            <p:ph type="body" idx="1"/>
          </p:nvPr>
        </p:nvSpPr>
        <p:spPr>
          <a:xfrm>
            <a:off x="263101" y="2590800"/>
            <a:ext cx="12711067" cy="6286500"/>
          </a:xfrm>
          <a:prstGeom prst="rect">
            <a:avLst/>
          </a:prstGeom>
        </p:spPr>
        <p:txBody>
          <a:bodyPr/>
          <a:lstStyle/>
          <a:p>
            <a:pPr marL="0" indent="0" algn="ctr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第四部分：(结论)	</a:t>
            </a:r>
          </a:p>
          <a:p>
            <a:pPr marL="0" indent="0" algn="ctr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找一找	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结论一：流行宠物热/宠物成为新成员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- 结论二：花很多钱/宠物产品和服务/受欢迎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210" name="第四部分：(结论)…"/>
          <p:cNvSpPr txBox="1">
            <a:spLocks noGrp="1"/>
          </p:cNvSpPr>
          <p:nvPr>
            <p:ph type="body" idx="1"/>
          </p:nvPr>
        </p:nvSpPr>
        <p:spPr>
          <a:xfrm>
            <a:off x="263101" y="2590800"/>
            <a:ext cx="12711067" cy="6286500"/>
          </a:xfrm>
          <a:prstGeom prst="rect">
            <a:avLst/>
          </a:prstGeom>
        </p:spPr>
        <p:txBody>
          <a:bodyPr/>
          <a:lstStyle/>
          <a:p>
            <a:pPr marL="0" indent="0" algn="ctr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第四部分：(结论)	</a:t>
            </a:r>
          </a:p>
          <a:p>
            <a:pPr marL="0" indent="0" algn="ctr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读一读	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这几年中国流行着宠物热，宠物已经成为家庭的新成员，人们愿意花很多钱去养宠物，因此中国的宠物</a:t>
            </a:r>
            <a:r>
              <a:rPr>
                <a:uFill>
                  <a:solidFill>
                    <a:srgbClr val="FF0000"/>
                  </a:solidFill>
                </a:uFill>
              </a:rPr>
              <a:t>产品</a:t>
            </a:r>
            <a:r>
              <a:t>和服务越来越</a:t>
            </a:r>
            <a:r>
              <a:rPr>
                <a:uFill>
                  <a:solidFill>
                    <a:srgbClr val="FF0000"/>
                  </a:solidFill>
                </a:uFill>
              </a:rPr>
              <a:t>受欢迎</a:t>
            </a:r>
            <a:r>
              <a:t>。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Activity 2: cloze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cloze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</a:t>
            </a:r>
            <a:r>
              <a:rPr lang="en-US" dirty="0"/>
              <a:t>3</a:t>
            </a:r>
            <a:endParaRPr dirty="0"/>
          </a:p>
        </p:txBody>
      </p:sp>
      <p:sp>
        <p:nvSpPr>
          <p:cNvPr id="213" name="写一写…"/>
          <p:cNvSpPr txBox="1">
            <a:spLocks noGrp="1"/>
          </p:cNvSpPr>
          <p:nvPr>
            <p:ph type="body" idx="1"/>
          </p:nvPr>
        </p:nvSpPr>
        <p:spPr>
          <a:xfrm>
            <a:off x="263101" y="2590800"/>
            <a:ext cx="12478598" cy="6286500"/>
          </a:xfrm>
          <a:prstGeom prst="rect">
            <a:avLst/>
          </a:prstGeom>
        </p:spPr>
        <p:txBody>
          <a:bodyPr/>
          <a:lstStyle/>
          <a:p>
            <a:pPr marL="0" indent="0" algn="ctr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写一写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57200">
              <a:spcBef>
                <a:spcPts val="0"/>
              </a:spcBef>
              <a:buSzTx/>
              <a:buNone/>
              <a:defRPr sz="5000"/>
            </a:pPr>
            <a:r>
              <a:rPr>
                <a:latin typeface="Kaiti SC Regular"/>
                <a:ea typeface="Kaiti SC Regular"/>
                <a:cs typeface="Kaiti SC Regular"/>
                <a:sym typeface="Kaiti SC Regular"/>
              </a:rPr>
              <a:t>个人任务</a:t>
            </a:r>
            <a:r>
              <a:t>:</a:t>
            </a:r>
          </a:p>
          <a:p>
            <a:pPr marL="998621" lvl="1" indent="-541421" defTabSz="457200">
              <a:spcBef>
                <a:spcPts val="0"/>
              </a:spcBef>
              <a:defRPr sz="5000"/>
            </a:pPr>
            <a:r>
              <a:rPr>
                <a:latin typeface="Kaiti SC Regular"/>
                <a:ea typeface="Kaiti SC Regular"/>
                <a:cs typeface="Kaiti SC Regular"/>
                <a:sym typeface="Kaiti SC Regular"/>
              </a:rPr>
              <a:t>完成文章大意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Activity 2: cloze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cloze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</a:t>
            </a:r>
            <a:r>
              <a:rPr lang="en-US" dirty="0"/>
              <a:t>3</a:t>
            </a:r>
            <a:endParaRPr dirty="0"/>
          </a:p>
        </p:txBody>
      </p:sp>
      <p:sp>
        <p:nvSpPr>
          <p:cNvPr id="216" name="作者认为宠物已经成为人们生活中的一部分。主要的原因可以分为两大原因。 第一个原因是现代人生活的水平提高，工作压力变大，所以养宠物成为一种新时尚，也可以帮人们减少压力。第二个原因是现代家庭成员的改变，有三种家庭特别喜欢宠物。第一种是空巢家庭，因为宠物可以陪老年人。第二种是独生子女家庭，因为独生子女在照顾宠物的过程中变得有责任感。第三种是丁克家庭，很多不想生孩子的夫妻把宠物当成自己的孩子。所以，这些改变让越来越多的中国人开始养宠物。中国的宠物热带动了宠物产品和服务的发展。"/>
          <p:cNvSpPr txBox="1">
            <a:spLocks noGrp="1"/>
          </p:cNvSpPr>
          <p:nvPr>
            <p:ph type="body" idx="1"/>
          </p:nvPr>
        </p:nvSpPr>
        <p:spPr>
          <a:xfrm>
            <a:off x="263101" y="2590800"/>
            <a:ext cx="12478598" cy="6286500"/>
          </a:xfrm>
          <a:prstGeom prst="rect">
            <a:avLst/>
          </a:prstGeom>
        </p:spPr>
        <p:txBody>
          <a:bodyPr/>
          <a:lstStyle/>
          <a:p>
            <a:pPr marL="0" indent="0" defTabSz="365760">
              <a:spcBef>
                <a:spcPts val="0"/>
              </a:spcBef>
              <a:buSzTx/>
              <a:buNone/>
              <a:defRPr sz="36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         作者认为</a:t>
            </a:r>
            <a:r>
              <a:rPr>
                <a:solidFill>
                  <a:srgbClr val="00F900"/>
                </a:solidFill>
                <a:latin typeface="Kaiti SC Bold"/>
                <a:ea typeface="Kaiti SC Bold"/>
                <a:cs typeface="Kaiti SC Bold"/>
                <a:sym typeface="Kaiti SC Bold"/>
              </a:rPr>
              <a:t>宠物</a:t>
            </a:r>
            <a:r>
              <a:t>已经成为人们生活中的一部分。主要的原因可以分为两大原因。 第一个原因是现代人生活的</a:t>
            </a:r>
            <a:r>
              <a:rPr>
                <a:uFill>
                  <a:solidFill>
                    <a:srgbClr val="FF0000"/>
                  </a:solidFill>
                </a:uFill>
              </a:rPr>
              <a:t>水平</a:t>
            </a:r>
            <a:r>
              <a:rPr>
                <a:solidFill>
                  <a:srgbClr val="00F900"/>
                </a:solidFill>
                <a:uFill>
                  <a:solidFill>
                    <a:srgbClr val="FF0000"/>
                  </a:solidFill>
                </a:uFill>
                <a:latin typeface="Kaiti SC Bold"/>
                <a:ea typeface="Kaiti SC Bold"/>
                <a:cs typeface="Kaiti SC Bold"/>
                <a:sym typeface="Kaiti SC Bold"/>
              </a:rPr>
              <a:t>提高</a:t>
            </a:r>
            <a:r>
              <a:rPr>
                <a:uFill>
                  <a:solidFill>
                    <a:srgbClr val="FF0000"/>
                  </a:solidFill>
                </a:uFill>
              </a:rPr>
              <a:t>，</a:t>
            </a:r>
            <a:r>
              <a:t>工作压力</a:t>
            </a:r>
            <a:r>
              <a:rPr>
                <a:solidFill>
                  <a:srgbClr val="00F900"/>
                </a:solidFill>
                <a:latin typeface="Kaiti SC Bold"/>
                <a:ea typeface="Kaiti SC Bold"/>
                <a:cs typeface="Kaiti SC Bold"/>
                <a:sym typeface="Kaiti SC Bold"/>
              </a:rPr>
              <a:t>变大</a:t>
            </a:r>
            <a:r>
              <a:t>，所以养宠物成为一种新</a:t>
            </a:r>
            <a:r>
              <a:rPr>
                <a:solidFill>
                  <a:srgbClr val="00F900"/>
                </a:solidFill>
                <a:uFill>
                  <a:solidFill>
                    <a:srgbClr val="FF0000"/>
                  </a:solidFill>
                </a:uFill>
                <a:latin typeface="Kaiti SC Bold"/>
                <a:ea typeface="Kaiti SC Bold"/>
                <a:cs typeface="Kaiti SC Bold"/>
                <a:sym typeface="Kaiti SC Bold"/>
              </a:rPr>
              <a:t>时尚</a:t>
            </a:r>
            <a:r>
              <a:rPr>
                <a:uFill>
                  <a:solidFill>
                    <a:srgbClr val="FF0000"/>
                  </a:solidFill>
                </a:uFill>
              </a:rPr>
              <a:t>，</a:t>
            </a:r>
            <a:r>
              <a:t>也</a:t>
            </a:r>
            <a:r>
              <a:rPr>
                <a:uFill>
                  <a:solidFill>
                    <a:srgbClr val="FF0000"/>
                  </a:solidFill>
                </a:uFill>
              </a:rPr>
              <a:t>可以帮人们减少</a:t>
            </a:r>
            <a:r>
              <a:rPr>
                <a:solidFill>
                  <a:srgbClr val="00F900"/>
                </a:solidFill>
                <a:latin typeface="Kaiti SC Bold"/>
                <a:ea typeface="Kaiti SC Bold"/>
                <a:cs typeface="Kaiti SC Bold"/>
                <a:sym typeface="Kaiti SC Bold"/>
              </a:rPr>
              <a:t>压力</a:t>
            </a:r>
            <a:r>
              <a:t>。第二个原因是现代家庭成员的改变，有三种家庭特别</a:t>
            </a:r>
            <a:r>
              <a:rPr>
                <a:solidFill>
                  <a:srgbClr val="00F900"/>
                </a:solidFill>
                <a:latin typeface="Kaiti SC Bold"/>
                <a:ea typeface="Kaiti SC Bold"/>
                <a:cs typeface="Kaiti SC Bold"/>
                <a:sym typeface="Kaiti SC Bold"/>
              </a:rPr>
              <a:t>喜欢</a:t>
            </a:r>
            <a:r>
              <a:t>宠物。第一种是</a:t>
            </a:r>
            <a:r>
              <a:rPr>
                <a:uFill>
                  <a:solidFill>
                    <a:srgbClr val="FF0000"/>
                  </a:solidFill>
                </a:uFill>
              </a:rPr>
              <a:t>空巢</a:t>
            </a:r>
            <a:r>
              <a:t>家庭，因为宠物可以陪</a:t>
            </a:r>
            <a:r>
              <a:rPr>
                <a:solidFill>
                  <a:srgbClr val="00F900"/>
                </a:solidFill>
                <a:latin typeface="Kaiti SC Bold"/>
                <a:ea typeface="Kaiti SC Bold"/>
                <a:cs typeface="Kaiti SC Bold"/>
                <a:sym typeface="Kaiti SC Bold"/>
              </a:rPr>
              <a:t>老年人</a:t>
            </a:r>
            <a:r>
              <a:t>。第二种是</a:t>
            </a:r>
            <a:r>
              <a:rPr>
                <a:uFill>
                  <a:solidFill>
                    <a:srgbClr val="FF0000"/>
                  </a:solidFill>
                </a:uFill>
              </a:rPr>
              <a:t>独生</a:t>
            </a:r>
            <a:r>
              <a:t>子女家庭，因为</a:t>
            </a:r>
            <a:r>
              <a:rPr>
                <a:uFill>
                  <a:solidFill>
                    <a:srgbClr val="FF0000"/>
                  </a:solidFill>
                </a:uFill>
              </a:rPr>
              <a:t>独生</a:t>
            </a:r>
            <a:r>
              <a:t>子女在照顾宠物</a:t>
            </a:r>
            <a:r>
              <a:rPr>
                <a:uFill>
                  <a:solidFill>
                    <a:srgbClr val="0000FF"/>
                  </a:solidFill>
                </a:uFill>
              </a:rPr>
              <a:t>的过程中变得</a:t>
            </a:r>
            <a:r>
              <a:t>有</a:t>
            </a:r>
            <a:r>
              <a:rPr>
                <a:solidFill>
                  <a:srgbClr val="00F900"/>
                </a:solidFill>
                <a:uFill>
                  <a:solidFill>
                    <a:srgbClr val="FF0000"/>
                  </a:solidFill>
                </a:uFill>
                <a:latin typeface="Kaiti SC Bold"/>
                <a:ea typeface="Kaiti SC Bold"/>
                <a:cs typeface="Kaiti SC Bold"/>
                <a:sym typeface="Kaiti SC Bold"/>
              </a:rPr>
              <a:t>责任</a:t>
            </a:r>
            <a:r>
              <a:rPr>
                <a:uFill>
                  <a:solidFill>
                    <a:srgbClr val="FF0000"/>
                  </a:solidFill>
                </a:uFill>
              </a:rPr>
              <a:t>感</a:t>
            </a:r>
            <a:r>
              <a:t>。第三种是</a:t>
            </a:r>
            <a:r>
              <a:rPr>
                <a:uFill>
                  <a:solidFill>
                    <a:srgbClr val="FF0000"/>
                  </a:solidFill>
                </a:uFill>
              </a:rPr>
              <a:t>丁克家庭，</a:t>
            </a:r>
            <a:r>
              <a:t>很多不想生孩子的</a:t>
            </a:r>
            <a:r>
              <a:rPr>
                <a:uFill>
                  <a:solidFill>
                    <a:srgbClr val="FF0000"/>
                  </a:solidFill>
                </a:uFill>
              </a:rPr>
              <a:t>夫妻</a:t>
            </a:r>
            <a:r>
              <a:rPr>
                <a:solidFill>
                  <a:srgbClr val="00F900"/>
                </a:solidFill>
                <a:uFill>
                  <a:solidFill>
                    <a:srgbClr val="0000FF"/>
                  </a:solidFill>
                </a:uFill>
                <a:latin typeface="Kaiti SC Bold"/>
                <a:ea typeface="Kaiti SC Bold"/>
                <a:cs typeface="Kaiti SC Bold"/>
                <a:sym typeface="Kaiti SC Bold"/>
              </a:rPr>
              <a:t>把</a:t>
            </a:r>
            <a:r>
              <a:t>宠物</a:t>
            </a:r>
            <a:r>
              <a:rPr>
                <a:solidFill>
                  <a:srgbClr val="00F900"/>
                </a:solidFill>
                <a:uFill>
                  <a:solidFill>
                    <a:srgbClr val="0000FF"/>
                  </a:solidFill>
                </a:uFill>
                <a:latin typeface="Kaiti SC Bold"/>
                <a:ea typeface="Kaiti SC Bold"/>
                <a:cs typeface="Kaiti SC Bold"/>
                <a:sym typeface="Kaiti SC Bold"/>
              </a:rPr>
              <a:t>当成</a:t>
            </a:r>
            <a:r>
              <a:t>自己的孩子。所以，这些改变让越来越多的中国人开始养宠物。中国的宠物</a:t>
            </a:r>
            <a:r>
              <a:rPr>
                <a:uFill>
                  <a:solidFill>
                    <a:srgbClr val="FF0000"/>
                  </a:solidFill>
                </a:uFill>
              </a:rPr>
              <a:t>热带动了宠物</a:t>
            </a:r>
            <a:r>
              <a:rPr>
                <a:solidFill>
                  <a:srgbClr val="00F900"/>
                </a:solidFill>
                <a:uFill>
                  <a:solidFill>
                    <a:srgbClr val="FF0000"/>
                  </a:solidFill>
                </a:uFill>
                <a:latin typeface="Kaiti SC Bold"/>
                <a:ea typeface="Kaiti SC Bold"/>
                <a:cs typeface="Kaiti SC Bold"/>
                <a:sym typeface="Kaiti SC Bold"/>
              </a:rPr>
              <a:t>产品</a:t>
            </a:r>
            <a:r>
              <a:t>和</a:t>
            </a:r>
            <a:r>
              <a:rPr>
                <a:solidFill>
                  <a:srgbClr val="00F900"/>
                </a:solidFill>
                <a:latin typeface="Kaiti SC Bold"/>
                <a:ea typeface="Kaiti SC Bold"/>
                <a:cs typeface="Kaiti SC Bold"/>
                <a:sym typeface="Kaiti SC Bold"/>
              </a:rPr>
              <a:t>服务</a:t>
            </a:r>
            <a:r>
              <a:t>的发展。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Activity 3: post reading discussion…"/>
          <p:cNvSpPr txBox="1">
            <a:spLocks noGrp="1"/>
          </p:cNvSpPr>
          <p:nvPr>
            <p:ph type="title"/>
          </p:nvPr>
        </p:nvSpPr>
        <p:spPr>
          <a:xfrm>
            <a:off x="952500" y="1342065"/>
            <a:ext cx="11099800" cy="21209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>
              <a:defRPr sz="3000"/>
            </a:pPr>
            <a:r>
              <a:rPr dirty="0"/>
              <a:t>Activity 3: post reading discussion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</a:t>
            </a:r>
            <a:r>
              <a:rPr lang="en-US" dirty="0"/>
              <a:t>4</a:t>
            </a:r>
            <a:br>
              <a:rPr lang="en-US" dirty="0"/>
            </a:br>
            <a:r>
              <a:rPr lang="zh-TW" altLang="en-US" dirty="0"/>
              <a:t>想一想    说一说</a:t>
            </a:r>
            <a:br>
              <a:rPr lang="zh-TW" altLang="en-US" dirty="0"/>
            </a:br>
            <a:endParaRPr dirty="0"/>
          </a:p>
        </p:txBody>
      </p:sp>
      <p:sp>
        <p:nvSpPr>
          <p:cNvPr id="222" name="想一想  说一说…"/>
          <p:cNvSpPr txBox="1">
            <a:spLocks noGrp="1"/>
          </p:cNvSpPr>
          <p:nvPr>
            <p:ph type="body" idx="1"/>
          </p:nvPr>
        </p:nvSpPr>
        <p:spPr>
          <a:xfrm>
            <a:off x="526202" y="4125432"/>
            <a:ext cx="12478598" cy="49612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57200">
              <a:spcBef>
                <a:spcPts val="0"/>
              </a:spcBef>
              <a:buSzTx/>
              <a:buNone/>
              <a:defRPr sz="5000"/>
            </a:pPr>
            <a:r>
              <a:rPr sz="3200" dirty="0" err="1">
                <a:latin typeface="+mj-lt"/>
                <a:ea typeface="Kaiti SC Regular"/>
                <a:cs typeface="Kaiti SC Regular"/>
                <a:sym typeface="Kaiti SC Regular"/>
              </a:rPr>
              <a:t>问题一</a:t>
            </a:r>
            <a:r>
              <a:rPr sz="3200" dirty="0">
                <a:latin typeface="+mj-lt"/>
              </a:rPr>
              <a:t>:</a:t>
            </a:r>
            <a:r>
              <a:rPr lang="en-US" sz="3200" dirty="0">
                <a:latin typeface="+mj-lt"/>
              </a:rPr>
              <a:t> </a:t>
            </a:r>
            <a:r>
              <a:rPr sz="3200" dirty="0" err="1">
                <a:latin typeface="+mj-lt"/>
              </a:rPr>
              <a:t>你认为养宠物可以减少人的压力吗？你同意还是不同意</a:t>
            </a:r>
            <a:r>
              <a:rPr sz="3200" dirty="0">
                <a:latin typeface="+mj-lt"/>
              </a:rPr>
              <a:t>？</a:t>
            </a:r>
            <a:br>
              <a:rPr lang="en-US" sz="3200" dirty="0">
                <a:latin typeface="+mj-lt"/>
              </a:rPr>
            </a:br>
            <a:endParaRPr lang="en-US" sz="3200" dirty="0">
              <a:latin typeface="+mj-lt"/>
            </a:endParaRPr>
          </a:p>
          <a:p>
            <a:pPr marL="0" indent="0" defTabSz="457200">
              <a:spcBef>
                <a:spcPts val="0"/>
              </a:spcBef>
              <a:buSzTx/>
              <a:buNone/>
              <a:defRPr sz="5000"/>
            </a:pPr>
            <a:r>
              <a:rPr lang="zh-TW" altLang="en-US" sz="3200" dirty="0">
                <a:latin typeface="+mj-lt"/>
                <a:ea typeface="Kaiti SC Regular"/>
                <a:cs typeface="Kaiti SC Regular"/>
                <a:sym typeface="Kaiti SC Regular"/>
              </a:rPr>
              <a:t>问题二</a:t>
            </a:r>
            <a:r>
              <a:rPr lang="en-US" altLang="zh-TW" sz="3200" dirty="0">
                <a:latin typeface="+mj-lt"/>
              </a:rPr>
              <a:t>: </a:t>
            </a:r>
            <a:r>
              <a:rPr lang="zh-TW" altLang="en-US" sz="3200" dirty="0">
                <a:latin typeface="+mj-lt"/>
              </a:rPr>
              <a:t>你认为养宠物能让人有爱心吗？你同意还是不同意？</a:t>
            </a:r>
            <a:br>
              <a:rPr lang="en-US" altLang="zh-TW" sz="3200" dirty="0">
                <a:latin typeface="+mj-lt"/>
              </a:rPr>
            </a:br>
            <a:endParaRPr lang="en-US" altLang="zh-TW" sz="3200" dirty="0">
              <a:latin typeface="+mj-lt"/>
            </a:endParaRPr>
          </a:p>
          <a:p>
            <a:pPr marL="0" indent="0" defTabSz="457200">
              <a:spcBef>
                <a:spcPts val="0"/>
              </a:spcBef>
              <a:buSzTx/>
              <a:buNone/>
              <a:defRPr sz="5000"/>
            </a:pPr>
            <a:r>
              <a:rPr lang="zh-TW" altLang="en-US" sz="3200" dirty="0">
                <a:latin typeface="+mj-lt"/>
                <a:ea typeface="Kaiti SC Regular"/>
                <a:cs typeface="Kaiti SC Regular"/>
                <a:sym typeface="Kaiti SC Regular"/>
              </a:rPr>
              <a:t>问题三</a:t>
            </a:r>
            <a:r>
              <a:rPr lang="en-US" altLang="zh-TW" sz="3200" dirty="0">
                <a:latin typeface="+mj-lt"/>
              </a:rPr>
              <a:t>: </a:t>
            </a:r>
            <a:r>
              <a:rPr lang="zh-TW" altLang="en-US" sz="3200" dirty="0">
                <a:latin typeface="+mj-lt"/>
              </a:rPr>
              <a:t>你认为养宠物能让人有责任感吗？你同意还是不同意？</a:t>
            </a:r>
            <a:br>
              <a:rPr lang="en-US" altLang="zh-TW" sz="3200" dirty="0">
                <a:latin typeface="+mj-lt"/>
              </a:rPr>
            </a:br>
            <a:endParaRPr lang="en-US" altLang="zh-TW" sz="3200" dirty="0">
              <a:latin typeface="+mj-lt"/>
            </a:endParaRPr>
          </a:p>
          <a:p>
            <a:pPr marL="0" indent="0" defTabSz="457200">
              <a:spcBef>
                <a:spcPts val="0"/>
              </a:spcBef>
              <a:buSzTx/>
              <a:buNone/>
              <a:defRPr sz="5000"/>
            </a:pPr>
            <a:r>
              <a:rPr lang="zh-TW" altLang="en-US" sz="3200" dirty="0">
                <a:latin typeface="+mj-lt"/>
                <a:ea typeface="Kaiti SC Regular"/>
                <a:cs typeface="Kaiti SC Regular"/>
                <a:sym typeface="Kaiti SC Regular"/>
              </a:rPr>
              <a:t>问题四</a:t>
            </a:r>
            <a:r>
              <a:rPr lang="en-US" altLang="zh-TW" sz="3200" dirty="0">
                <a:latin typeface="+mj-lt"/>
              </a:rPr>
              <a:t>: </a:t>
            </a:r>
            <a:r>
              <a:rPr lang="zh-TW" altLang="en-US" sz="3200" dirty="0">
                <a:latin typeface="+mj-lt"/>
              </a:rPr>
              <a:t>你认为宠物可以代替孩子吗？你同意还是不同意？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5000"/>
            </a:pPr>
            <a:endParaRPr lang="zh-TW" altLang="en-US" sz="2800" dirty="0"/>
          </a:p>
          <a:p>
            <a:pPr marL="0" indent="0" defTabSz="457200">
              <a:spcBef>
                <a:spcPts val="0"/>
              </a:spcBef>
              <a:buSzTx/>
              <a:buNone/>
              <a:defRPr sz="5000"/>
            </a:pPr>
            <a:endParaRPr lang="zh-TW" altLang="en-US" sz="2800" dirty="0"/>
          </a:p>
          <a:p>
            <a:pPr marL="0" indent="0" defTabSz="457200">
              <a:spcBef>
                <a:spcPts val="0"/>
              </a:spcBef>
              <a:buSzTx/>
              <a:buNone/>
              <a:defRPr sz="5000"/>
            </a:pPr>
            <a:endParaRPr sz="28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文章 2: 中国家庭的新成员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84886">
              <a:defRPr sz="249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文章 2: 中国家庭的新成员</a:t>
            </a:r>
          </a:p>
          <a:p>
            <a:pPr algn="l" defTabSz="484886">
              <a:defRPr sz="2241">
                <a:latin typeface="Kaiti SC Regular"/>
                <a:ea typeface="Kaiti SC Regular"/>
                <a:cs typeface="Kaiti SC Regular"/>
                <a:sym typeface="Kaiti SC Regular"/>
              </a:defRPr>
            </a:pPr>
            <a:endParaRPr/>
          </a:p>
          <a:p>
            <a:pPr defTabSz="484886">
              <a:defRPr sz="664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活动</a:t>
            </a:r>
          </a:p>
        </p:txBody>
      </p:sp>
      <p:sp>
        <p:nvSpPr>
          <p:cNvPr id="126" name="- 活动一：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rPr dirty="0"/>
              <a:t>- </a:t>
            </a:r>
            <a:r>
              <a:rPr dirty="0" err="1"/>
              <a:t>活动一</a:t>
            </a:r>
            <a:r>
              <a:rPr dirty="0"/>
              <a:t>：</a:t>
            </a:r>
            <a:r>
              <a:rPr lang="zh-TW" altLang="en-US" dirty="0"/>
              <a:t>阅读第三</a:t>
            </a:r>
            <a:r>
              <a:rPr lang="zh-CN" altLang="en-US" dirty="0"/>
              <a:t>、</a:t>
            </a:r>
            <a:r>
              <a:rPr lang="zh-TW" altLang="en-US" dirty="0"/>
              <a:t>四段</a:t>
            </a: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rPr dirty="0"/>
              <a:t>- </a:t>
            </a:r>
            <a:r>
              <a:rPr dirty="0" err="1"/>
              <a:t>活动二：图表</a:t>
            </a:r>
            <a:r>
              <a:rPr dirty="0"/>
              <a:t> + </a:t>
            </a:r>
            <a:r>
              <a:rPr dirty="0" err="1"/>
              <a:t>大意</a:t>
            </a: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rPr dirty="0"/>
              <a:t>- </a:t>
            </a:r>
            <a:r>
              <a:rPr dirty="0" err="1"/>
              <a:t>活动三：讨论你的想法</a:t>
            </a: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rPr dirty="0"/>
              <a:t>- </a:t>
            </a:r>
            <a:r>
              <a:rPr dirty="0" err="1"/>
              <a:t>活动四：写作练习</a:t>
            </a:r>
            <a:endParaRPr dirty="0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Activity 4: written presentation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4: written presentation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</a:t>
            </a:r>
            <a:r>
              <a:rPr lang="en-US" dirty="0"/>
              <a:t>5</a:t>
            </a:r>
            <a:endParaRPr dirty="0"/>
          </a:p>
        </p:txBody>
      </p:sp>
      <p:sp>
        <p:nvSpPr>
          <p:cNvPr id="242" name="写一写…"/>
          <p:cNvSpPr txBox="1">
            <a:spLocks noGrp="1"/>
          </p:cNvSpPr>
          <p:nvPr>
            <p:ph type="body" idx="1"/>
          </p:nvPr>
        </p:nvSpPr>
        <p:spPr>
          <a:xfrm>
            <a:off x="263101" y="2590800"/>
            <a:ext cx="12478598" cy="6286500"/>
          </a:xfrm>
          <a:prstGeom prst="rect">
            <a:avLst/>
          </a:prstGeom>
        </p:spPr>
        <p:txBody>
          <a:bodyPr/>
          <a:lstStyle/>
          <a:p>
            <a:pPr marL="0" indent="0" algn="ctr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写一写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4500"/>
            </a:pPr>
            <a:endParaRPr/>
          </a:p>
          <a:p>
            <a:pPr marL="0" indent="0" defTabSz="457200">
              <a:spcBef>
                <a:spcPts val="0"/>
              </a:spcBef>
              <a:buSzTx/>
              <a:buNone/>
              <a:defRPr sz="5000"/>
            </a:pPr>
            <a:r>
              <a:rPr>
                <a:latin typeface="Kaiti SC Regular"/>
                <a:ea typeface="Kaiti SC Regular"/>
                <a:cs typeface="Kaiti SC Regular"/>
                <a:sym typeface="Kaiti SC Regular"/>
              </a:rPr>
              <a:t>个人任务，你需要：</a:t>
            </a:r>
          </a:p>
          <a:p>
            <a:pPr marL="0" lvl="1" indent="1870363" defTabSz="457200">
              <a:spcBef>
                <a:spcPts val="0"/>
              </a:spcBef>
              <a:buSzTx/>
              <a:buNone/>
              <a:defRPr sz="5000"/>
            </a:pPr>
            <a:r>
              <a:rPr>
                <a:latin typeface="Kaiti SC Regular"/>
                <a:ea typeface="Kaiti SC Regular"/>
                <a:cs typeface="Kaiti SC Regular"/>
                <a:sym typeface="Kaiti SC Regular"/>
              </a:rPr>
              <a:t>- 你的笔记 / google doc</a:t>
            </a:r>
          </a:p>
          <a:p>
            <a:pPr marL="0" lvl="1" indent="1870363" defTabSz="457200">
              <a:spcBef>
                <a:spcPts val="0"/>
              </a:spcBef>
              <a:buSzTx/>
              <a:buNone/>
              <a:defRPr sz="5000"/>
            </a:pPr>
            <a:r>
              <a:rPr>
                <a:latin typeface="Kaiti SC Regular"/>
                <a:ea typeface="Kaiti SC Regular"/>
                <a:cs typeface="Kaiti SC Regular"/>
                <a:sym typeface="Kaiti SC Regular"/>
              </a:rPr>
              <a:t>- 纸、笔</a:t>
            </a:r>
          </a:p>
          <a:p>
            <a:pPr marL="0" lvl="1" indent="1870363" defTabSz="457200">
              <a:spcBef>
                <a:spcPts val="0"/>
              </a:spcBef>
              <a:buSzTx/>
              <a:buNone/>
              <a:defRPr sz="5000"/>
            </a:pPr>
            <a:r>
              <a:rPr>
                <a:latin typeface="Kaiti SC Regular"/>
                <a:ea typeface="Kaiti SC Regular"/>
                <a:cs typeface="Kaiti SC Regular"/>
                <a:sym typeface="Kaiti SC Regular"/>
              </a:rPr>
              <a:t>- 下课前，你必须完成 - 写作大纲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hoto credi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Photo credit</a:t>
            </a:r>
          </a:p>
        </p:txBody>
      </p:sp>
      <p:sp>
        <p:nvSpPr>
          <p:cNvPr id="245" name="*  https://lh3.googleusercontent.com/d8uvIUBHac2MsvWFip3LOlA3FuZploXeDECGQUgnP-hWHbDyZZS_Ul2nT0Y_oh2XkIIQxok=s85…"/>
          <p:cNvSpPr txBox="1"/>
          <p:nvPr/>
        </p:nvSpPr>
        <p:spPr>
          <a:xfrm>
            <a:off x="192087" y="3346449"/>
            <a:ext cx="12620626" cy="2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400">
                <a:solidFill>
                  <a:schemeClr val="accent6">
                    <a:hueOff val="7068528"/>
                    <a:satOff val="-63217"/>
                    <a:lumOff val="2133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*  </a:t>
            </a:r>
            <a:r>
              <a:rPr u="sng">
                <a:hlinkClick r:id="rId2"/>
              </a:rPr>
              <a:t>https://lh3.googleusercontent.com/d8uvIUBHac2MsvWFip3LOlA3FuZploXeDECGQUgnP-hWHbDyZZS_Ul2nT0Y_oh2XkIIQxok=s85</a:t>
            </a:r>
          </a:p>
          <a:p>
            <a:pPr algn="l">
              <a:defRPr sz="2400">
                <a:solidFill>
                  <a:schemeClr val="accent6">
                    <a:hueOff val="7068528"/>
                    <a:satOff val="-63217"/>
                    <a:lumOff val="2133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 u="sng">
              <a:hlinkClick r:id="rId2"/>
            </a:endParaRPr>
          </a:p>
          <a:p>
            <a:pPr marL="240631" indent="-240631" algn="l">
              <a:buSzPct val="75000"/>
              <a:buChar char="*"/>
              <a:defRPr sz="2400">
                <a:solidFill>
                  <a:schemeClr val="accent6">
                    <a:hueOff val="7068528"/>
                    <a:satOff val="-63217"/>
                    <a:lumOff val="2133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u="sng">
                <a:hlinkClick r:id="rId3"/>
              </a:rPr>
              <a:t>https://www.123rf.com/photo_63520020_portrait-of-overwhelmed-african-american-man-with-question-marks-on-concrete-wall-concept-of-too-man.html</a:t>
            </a:r>
          </a:p>
          <a:p>
            <a:pPr algn="l">
              <a:defRPr sz="2400">
                <a:solidFill>
                  <a:schemeClr val="accent6">
                    <a:hueOff val="7068528"/>
                    <a:satOff val="-63217"/>
                    <a:lumOff val="2133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 u="sng">
              <a:hlinkClick r:id="rId3"/>
            </a:endParaRPr>
          </a:p>
          <a:p>
            <a:pPr marL="120315" indent="-120315" algn="l">
              <a:buSzPct val="75000"/>
              <a:buChar char="*"/>
              <a:defRPr sz="2400">
                <a:solidFill>
                  <a:schemeClr val="accent6">
                    <a:hueOff val="7068528"/>
                    <a:satOff val="-63217"/>
                    <a:lumOff val="2133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u="sng">
                <a:hlinkClick r:id="rId4"/>
              </a:rPr>
              <a:t>https://sites.google.com/site/alliestch306webpage/products-services/strategy-3-jigsaw-activity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学习是一种过程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Kaiti SC Regular"/>
                <a:ea typeface="Kaiti SC Regular"/>
                <a:cs typeface="Kaiti SC Regular"/>
                <a:sym typeface="Kaiti SC Regular"/>
              </a:defRPr>
            </a:lvl1pPr>
          </a:lstStyle>
          <a:p>
            <a:r>
              <a:t>学习是一种过程</a:t>
            </a:r>
          </a:p>
        </p:txBody>
      </p:sp>
      <p:pic>
        <p:nvPicPr>
          <p:cNvPr id="129" name="overwhelmed-african-american-man-question-marks-portrait-concrete-wall-concept-too-many-questions-78123859.jpg" descr="overwhelmed-african-american-man-question-marks-portrait-concrete-wall-concept-too-many-questions-7812385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2191" y="2446546"/>
            <a:ext cx="7685638" cy="69266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学习是一种过程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Kaiti SC Regular"/>
                <a:ea typeface="Kaiti SC Regular"/>
                <a:cs typeface="Kaiti SC Regular"/>
                <a:sym typeface="Kaiti SC Regular"/>
              </a:defRPr>
            </a:lvl1pPr>
          </a:lstStyle>
          <a:p>
            <a:r>
              <a:t>学习是一种过程</a:t>
            </a:r>
          </a:p>
        </p:txBody>
      </p:sp>
      <p:pic>
        <p:nvPicPr>
          <p:cNvPr id="132" name="overwhelmed-african-american-man-question-marks-portrait-concrete-wall-concept-too-many-questions-78123859.jpg" descr="overwhelmed-african-american-man-question-marks-portrait-concrete-wall-concept-too-many-questions-7812385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7720" y="7300338"/>
            <a:ext cx="2473921" cy="22296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Esteem.png" descr="Estee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91099" y="2337568"/>
            <a:ext cx="7225160" cy="72251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ctivity 1: discussion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1: discussion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1 </a:t>
            </a:r>
            <a:r>
              <a:rPr lang="en-US" dirty="0"/>
              <a:t>-</a:t>
            </a:r>
            <a:r>
              <a:rPr dirty="0"/>
              <a:t> </a:t>
            </a:r>
            <a:r>
              <a:rPr lang="en-US" dirty="0"/>
              <a:t>Step 1</a:t>
            </a:r>
            <a:endParaRPr dirty="0"/>
          </a:p>
        </p:txBody>
      </p:sp>
      <p:sp>
        <p:nvSpPr>
          <p:cNvPr id="136" name="Discussion - jigsaw…"/>
          <p:cNvSpPr txBox="1">
            <a:spLocks noGrp="1"/>
          </p:cNvSpPr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algn="ctr" defTabSz="374904">
              <a:spcBef>
                <a:spcPts val="0"/>
              </a:spcBef>
              <a:buSzTx/>
              <a:buNone/>
              <a:defRPr sz="3690"/>
            </a:pPr>
            <a:r>
              <a:rPr dirty="0"/>
              <a:t>Discussion - jigsaw</a:t>
            </a:r>
          </a:p>
          <a:p>
            <a:pPr marL="0" indent="0" algn="ctr" defTabSz="374904">
              <a:spcBef>
                <a:spcPts val="0"/>
              </a:spcBef>
              <a:buSzTx/>
              <a:buNone/>
              <a:defRPr sz="3690"/>
            </a:pPr>
            <a:endParaRPr dirty="0"/>
          </a:p>
          <a:p>
            <a:pPr marL="0" indent="0" algn="ctr" defTabSz="374904">
              <a:spcBef>
                <a:spcPts val="0"/>
              </a:spcBef>
              <a:buSzTx/>
              <a:buNone/>
              <a:defRPr sz="3690"/>
            </a:pPr>
            <a:endParaRPr dirty="0"/>
          </a:p>
          <a:p>
            <a:pPr marL="0" indent="0" defTabSz="374904">
              <a:spcBef>
                <a:spcPts val="0"/>
              </a:spcBef>
              <a:buSzTx/>
              <a:buNone/>
              <a:defRPr sz="3690"/>
            </a:pPr>
            <a:endParaRPr dirty="0"/>
          </a:p>
          <a:p>
            <a:pPr marL="0" indent="0" defTabSz="374904">
              <a:spcBef>
                <a:spcPts val="0"/>
              </a:spcBef>
              <a:buSzTx/>
              <a:buNone/>
              <a:defRPr sz="3690"/>
            </a:pPr>
            <a:endParaRPr dirty="0"/>
          </a:p>
          <a:p>
            <a:pPr marL="0" indent="0" defTabSz="374904">
              <a:spcBef>
                <a:spcPts val="0"/>
              </a:spcBef>
              <a:buSzTx/>
              <a:buNone/>
              <a:defRPr sz="3690"/>
            </a:pPr>
            <a:endParaRPr dirty="0"/>
          </a:p>
          <a:p>
            <a:pPr marL="0" indent="0" defTabSz="374904">
              <a:spcBef>
                <a:spcPts val="0"/>
              </a:spcBef>
              <a:buSzTx/>
              <a:buNone/>
              <a:defRPr sz="3690">
                <a:latin typeface="Kaiti SC Regular"/>
                <a:ea typeface="Kaiti SC Regular"/>
                <a:cs typeface="Kaiti SC Regular"/>
                <a:sym typeface="Kaiti SC Regular"/>
              </a:defRPr>
            </a:pPr>
            <a:endParaRPr dirty="0"/>
          </a:p>
          <a:p>
            <a:pPr marL="0" indent="0" defTabSz="374904">
              <a:spcBef>
                <a:spcPts val="0"/>
              </a:spcBef>
              <a:buSzTx/>
              <a:buNone/>
              <a:defRPr sz="4100">
                <a:latin typeface="Kaiti SC Regular"/>
                <a:ea typeface="Kaiti SC Regular"/>
                <a:cs typeface="Kaiti SC Regular"/>
                <a:sym typeface="Kaiti SC Regular"/>
              </a:defRPr>
            </a:pPr>
            <a:endParaRPr dirty="0"/>
          </a:p>
          <a:p>
            <a:pPr marL="0" indent="0" defTabSz="374904">
              <a:spcBef>
                <a:spcPts val="0"/>
              </a:spcBef>
              <a:buSzTx/>
              <a:buNone/>
              <a:defRPr sz="41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rPr dirty="0"/>
              <a:t>- </a:t>
            </a:r>
            <a:r>
              <a:rPr lang="en-US" dirty="0"/>
              <a:t>6</a:t>
            </a:r>
            <a:r>
              <a:rPr dirty="0"/>
              <a:t>个人一组</a:t>
            </a:r>
          </a:p>
          <a:p>
            <a:pPr marL="0" indent="0" defTabSz="374904">
              <a:spcBef>
                <a:spcPts val="0"/>
              </a:spcBef>
              <a:buSzTx/>
              <a:buNone/>
              <a:defRPr sz="41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rPr dirty="0"/>
              <a:t>- </a:t>
            </a:r>
            <a:r>
              <a:rPr dirty="0" err="1"/>
              <a:t>请</a:t>
            </a:r>
            <a:r>
              <a:rPr dirty="0" err="1">
                <a:solidFill>
                  <a:srgbClr val="00F900"/>
                </a:solidFill>
                <a:latin typeface="Kaiti SC Bold"/>
                <a:ea typeface="Kaiti SC Bold"/>
                <a:cs typeface="Kaiti SC Bold"/>
                <a:sym typeface="Kaiti SC Bold"/>
              </a:rPr>
              <a:t>回答</a:t>
            </a:r>
            <a:r>
              <a:rPr dirty="0" err="1"/>
              <a:t>两个问题</a:t>
            </a:r>
            <a:r>
              <a:rPr dirty="0"/>
              <a:t> (</a:t>
            </a:r>
            <a:r>
              <a:rPr dirty="0">
                <a:solidFill>
                  <a:srgbClr val="FF40FF"/>
                </a:solidFill>
                <a:latin typeface="Kaiti SC Bold"/>
                <a:ea typeface="Kaiti SC Bold"/>
                <a:cs typeface="Kaiti SC Bold"/>
                <a:sym typeface="Kaiti SC Bold"/>
              </a:rPr>
              <a:t>underline + discuss</a:t>
            </a:r>
            <a:r>
              <a:rPr dirty="0"/>
              <a:t>)</a:t>
            </a:r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375349" y="924560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anchor="t"/>
          <a:lstStyle/>
          <a:p>
            <a:fld id="{86CB4B4D-7CA3-9044-876B-883B54F8677D}" type="slidenum">
              <a:t>6</a:t>
            </a:fld>
            <a:endParaRPr/>
          </a:p>
        </p:txBody>
      </p:sp>
      <p:pic>
        <p:nvPicPr>
          <p:cNvPr id="138" name="Screen Shot 2018-07-17 at 9.09.54 AM.png" descr="Screen Shot 2018-07-17 at 9.09.54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29650" y="3289300"/>
            <a:ext cx="3213100" cy="3175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ctivity 1: discussion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1: discussion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1 </a:t>
            </a:r>
            <a:r>
              <a:rPr lang="en-US" dirty="0"/>
              <a:t>–</a:t>
            </a:r>
            <a:r>
              <a:rPr dirty="0"/>
              <a:t> </a:t>
            </a:r>
            <a:r>
              <a:rPr lang="en-US" dirty="0"/>
              <a:t>Step 2</a:t>
            </a:r>
            <a:endParaRPr dirty="0"/>
          </a:p>
        </p:txBody>
      </p:sp>
      <p:sp>
        <p:nvSpPr>
          <p:cNvPr id="141" name="Discussion - jigsaw…"/>
          <p:cNvSpPr txBox="1">
            <a:spLocks noGrp="1"/>
          </p:cNvSpPr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algn="ctr" defTabSz="457200">
              <a:spcBef>
                <a:spcPts val="0"/>
              </a:spcBef>
              <a:buSzTx/>
              <a:buNone/>
              <a:defRPr sz="4500"/>
            </a:pPr>
            <a:r>
              <a:t>Discussion - jigsaw</a:t>
            </a:r>
          </a:p>
          <a:p>
            <a:pPr marL="0" indent="0" algn="ctr" defTabSz="457200">
              <a:spcBef>
                <a:spcPts val="0"/>
              </a:spcBef>
              <a:buSzTx/>
              <a:buNone/>
              <a:defRPr sz="4500"/>
            </a:pPr>
            <a:endParaRPr/>
          </a:p>
          <a:p>
            <a:pPr marL="0" indent="0" algn="ctr" defTabSz="457200">
              <a:spcBef>
                <a:spcPts val="0"/>
              </a:spcBef>
              <a:buSzTx/>
              <a:buNone/>
              <a:defRPr sz="4500"/>
            </a:pPr>
            <a:endParaRPr/>
          </a:p>
          <a:p>
            <a:pPr marL="0" indent="0" defTabSz="457200">
              <a:spcBef>
                <a:spcPts val="0"/>
              </a:spcBef>
              <a:buSzTx/>
              <a:buNone/>
              <a:defRPr sz="4500"/>
            </a:pPr>
            <a:endParaRPr/>
          </a:p>
          <a:p>
            <a:pPr marL="0" indent="0" defTabSz="457200">
              <a:spcBef>
                <a:spcPts val="0"/>
              </a:spcBef>
              <a:buSzTx/>
              <a:buNone/>
              <a:defRPr sz="4500"/>
            </a:pPr>
            <a:endParaRPr/>
          </a:p>
          <a:p>
            <a:pPr marL="0" indent="0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endParaRPr>
              <a:latin typeface="Kaiti SC Bold"/>
              <a:ea typeface="Kaiti SC Bold"/>
              <a:cs typeface="Kaiti SC Bold"/>
              <a:sym typeface="Kaiti SC Bold"/>
            </a:endParaRPr>
          </a:p>
          <a:p>
            <a:pPr marL="0" indent="0" defTabSz="457200">
              <a:spcBef>
                <a:spcPts val="0"/>
              </a:spcBef>
              <a:buSzTx/>
              <a:buNone/>
              <a:defRPr sz="46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rPr>
                <a:latin typeface="Kaiti SC Bold"/>
                <a:ea typeface="Kaiti SC Bold"/>
                <a:cs typeface="Kaiti SC Bold"/>
                <a:sym typeface="Kaiti SC Bold"/>
              </a:rPr>
              <a:t>- </a:t>
            </a:r>
            <a:r>
              <a:t>请</a:t>
            </a:r>
            <a:r>
              <a:rPr>
                <a:latin typeface="Kaiti SC Bold"/>
                <a:ea typeface="Kaiti SC Bold"/>
                <a:cs typeface="Kaiti SC Bold"/>
                <a:sym typeface="Kaiti SC Bold"/>
              </a:rPr>
              <a:t>跟你的新伙伴</a:t>
            </a:r>
            <a:r>
              <a:rPr>
                <a:solidFill>
                  <a:srgbClr val="00F900"/>
                </a:solidFill>
                <a:latin typeface="Kaiti SC Bold"/>
                <a:ea typeface="Kaiti SC Bold"/>
                <a:cs typeface="Kaiti SC Bold"/>
                <a:sym typeface="Kaiti SC Bold"/>
              </a:rPr>
              <a:t>分享</a:t>
            </a:r>
            <a:r>
              <a:rPr>
                <a:latin typeface="Kaiti SC Bold"/>
                <a:ea typeface="Kaiti SC Bold"/>
                <a:cs typeface="Kaiti SC Bold"/>
                <a:sym typeface="Kaiti SC Bold"/>
              </a:rPr>
              <a:t>你学到的</a:t>
            </a:r>
            <a:r>
              <a:t>新家庭成员</a:t>
            </a:r>
          </a:p>
        </p:txBody>
      </p:sp>
      <p:sp>
        <p:nvSpPr>
          <p:cNvPr id="142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375349" y="924560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anchor="t"/>
          <a:lstStyle/>
          <a:p>
            <a:fld id="{86CB4B4D-7CA3-9044-876B-883B54F8677D}" type="slidenum">
              <a:t>7</a:t>
            </a:fld>
            <a:endParaRPr/>
          </a:p>
        </p:txBody>
      </p:sp>
      <p:pic>
        <p:nvPicPr>
          <p:cNvPr id="143" name="Screen Shot 2018-07-17 at 9.10.10 AM.png" descr="Screen Shot 2018-07-17 at 9.10.1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17676" y="4165600"/>
            <a:ext cx="3213101" cy="3149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Activity 1: discussion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1: discussion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1 </a:t>
            </a:r>
            <a:r>
              <a:rPr lang="en-US" dirty="0"/>
              <a:t>–</a:t>
            </a:r>
            <a:r>
              <a:rPr dirty="0"/>
              <a:t> </a:t>
            </a:r>
            <a:r>
              <a:rPr lang="en-US" dirty="0"/>
              <a:t>Step3</a:t>
            </a:r>
            <a:endParaRPr dirty="0"/>
          </a:p>
        </p:txBody>
      </p:sp>
      <p:sp>
        <p:nvSpPr>
          <p:cNvPr id="151" name="Discussion - jigsaw…"/>
          <p:cNvSpPr txBox="1">
            <a:spLocks noGrp="1"/>
          </p:cNvSpPr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algn="ctr" defTabSz="457200">
              <a:spcBef>
                <a:spcPts val="0"/>
              </a:spcBef>
              <a:buSzTx/>
              <a:buNone/>
              <a:defRPr sz="4500"/>
            </a:pPr>
            <a:r>
              <a:t>Discussion - jigsaw</a:t>
            </a:r>
          </a:p>
          <a:p>
            <a:pPr marL="0" indent="0" algn="ctr" defTabSz="457200">
              <a:spcBef>
                <a:spcPts val="0"/>
              </a:spcBef>
              <a:buSzTx/>
              <a:buNone/>
              <a:defRPr sz="4500"/>
            </a:pPr>
            <a:endParaRPr/>
          </a:p>
          <a:p>
            <a:pPr marL="0" indent="0" algn="ctr" defTabSz="457200">
              <a:spcBef>
                <a:spcPts val="0"/>
              </a:spcBef>
              <a:buSzTx/>
              <a:buNone/>
              <a:defRPr sz="4500"/>
            </a:pPr>
            <a:endParaRPr/>
          </a:p>
          <a:p>
            <a:pPr marL="0" indent="0" defTabSz="457200">
              <a:spcBef>
                <a:spcPts val="0"/>
              </a:spcBef>
              <a:buSzTx/>
              <a:buNone/>
              <a:defRPr sz="4500"/>
            </a:pPr>
            <a:endParaRPr/>
          </a:p>
          <a:p>
            <a:pPr marL="0" indent="0" defTabSz="457200">
              <a:spcBef>
                <a:spcPts val="0"/>
              </a:spcBef>
              <a:buSzTx/>
              <a:buNone/>
              <a:defRPr sz="4500"/>
            </a:pPr>
            <a:endParaRPr/>
          </a:p>
          <a:p>
            <a:pPr marL="0" indent="0" algn="ctr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endParaRPr/>
          </a:p>
          <a:p>
            <a:pPr marL="0" indent="0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- 请</a:t>
            </a:r>
            <a:r>
              <a:rPr>
                <a:latin typeface="Kaiti SC Bold"/>
                <a:ea typeface="Kaiti SC Bold"/>
                <a:cs typeface="Kaiti SC Bold"/>
                <a:sym typeface="Kaiti SC Bold"/>
              </a:rPr>
              <a:t>小组</a:t>
            </a:r>
            <a:r>
              <a:t>一起完成</a:t>
            </a:r>
            <a:r>
              <a:rPr>
                <a:solidFill>
                  <a:srgbClr val="00F900"/>
                </a:solidFill>
                <a:latin typeface="Kaiti SC Bold"/>
                <a:ea typeface="Kaiti SC Bold"/>
                <a:cs typeface="Kaiti SC Bold"/>
                <a:sym typeface="Kaiti SC Bold"/>
              </a:rPr>
              <a:t>Step 2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- </a:t>
            </a:r>
            <a:r>
              <a:rPr>
                <a:latin typeface="Kaiti SC Bold"/>
                <a:ea typeface="Kaiti SC Bold"/>
                <a:cs typeface="Kaiti SC Bold"/>
                <a:sym typeface="Kaiti SC Bold"/>
              </a:rPr>
              <a:t>请把三个家庭的共同点</a:t>
            </a:r>
            <a:r>
              <a:rPr>
                <a:solidFill>
                  <a:srgbClr val="00F900"/>
                </a:solidFill>
                <a:latin typeface="Kaiti SC Bold"/>
                <a:ea typeface="Kaiti SC Bold"/>
                <a:cs typeface="Kaiti SC Bold"/>
                <a:sym typeface="Kaiti SC Bold"/>
              </a:rPr>
              <a:t>写</a:t>
            </a:r>
            <a:r>
              <a:rPr>
                <a:latin typeface="Kaiti SC Bold"/>
                <a:ea typeface="Kaiti SC Bold"/>
                <a:cs typeface="Kaiti SC Bold"/>
                <a:sym typeface="Kaiti SC Bold"/>
              </a:rPr>
              <a:t>在白板上</a:t>
            </a:r>
          </a:p>
        </p:txBody>
      </p:sp>
      <p:sp>
        <p:nvSpPr>
          <p:cNvPr id="152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375349" y="924560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anchor="t"/>
          <a:lstStyle/>
          <a:p>
            <a:fld id="{86CB4B4D-7CA3-9044-876B-883B54F8677D}" type="slidenum">
              <a:t>8</a:t>
            </a:fld>
            <a:endParaRPr/>
          </a:p>
        </p:txBody>
      </p:sp>
      <p:pic>
        <p:nvPicPr>
          <p:cNvPr id="153" name="Screen Shot 2018-07-17 at 9.10.10 AM.png" descr="Screen Shot 2018-07-17 at 9.10.1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17676" y="3784600"/>
            <a:ext cx="3213101" cy="3149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Activity 2: graphic organize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rPr dirty="0"/>
              <a:t>Activity 2: graphic organizer</a:t>
            </a:r>
          </a:p>
          <a:p>
            <a:pPr algn="l">
              <a:defRPr sz="2700"/>
            </a:pPr>
            <a:endParaRPr dirty="0"/>
          </a:p>
          <a:p>
            <a:pPr>
              <a:defRPr sz="6000"/>
            </a:pPr>
            <a:r>
              <a:rPr dirty="0"/>
              <a:t>Activity 2 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59" name="第一部分：(作者认为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 defTabSz="457200">
              <a:lnSpc>
                <a:spcPct val="150000"/>
              </a:lnSpc>
              <a:spcBef>
                <a:spcPts val="0"/>
              </a:spcBef>
              <a:buSzTx/>
              <a:buNone/>
              <a:defRPr sz="4000">
                <a:uFill>
                  <a:solidFill>
                    <a:srgbClr val="000000"/>
                  </a:solidFill>
                </a:uFill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第一部分：(作者认为)	</a:t>
            </a:r>
          </a:p>
          <a:p>
            <a:pPr marL="0" indent="0" algn="ctr" defTabSz="457200">
              <a:spcBef>
                <a:spcPts val="0"/>
              </a:spcBef>
              <a:buSzTx/>
              <a:buNone/>
              <a:defRPr sz="4500">
                <a:latin typeface="Kaiti SC Regular"/>
                <a:ea typeface="Kaiti SC Regular"/>
                <a:cs typeface="Kaiti SC Regular"/>
                <a:sym typeface="Kaiti SC Regular"/>
              </a:defRPr>
            </a:pPr>
            <a:r>
              <a:t>你还记得吗?</a:t>
            </a:r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endParaRPr/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SzTx/>
              <a:buNone/>
              <a:defRPr sz="5000">
                <a:uFill>
                  <a:solidFill>
                    <a:srgbClr val="000000"/>
                  </a:solidFill>
                </a:uFill>
                <a:latin typeface="华文楷体"/>
                <a:ea typeface="华文楷体"/>
                <a:cs typeface="华文楷体"/>
                <a:sym typeface="华文楷体"/>
              </a:defRPr>
            </a:pPr>
            <a:r>
              <a:t>越来越多的____人开始养____了，还</a:t>
            </a:r>
            <a:r>
              <a:rPr>
                <a:uFill>
                  <a:solidFill>
                    <a:srgbClr val="0000FF"/>
                  </a:solidFill>
                </a:uFill>
              </a:rPr>
              <a:t>把</a:t>
            </a:r>
            <a:r>
              <a:t>宠物</a:t>
            </a:r>
            <a:r>
              <a:rPr>
                <a:uFill>
                  <a:solidFill>
                    <a:srgbClr val="0000FF"/>
                  </a:solidFill>
                </a:uFill>
              </a:rPr>
              <a:t>当成</a:t>
            </a:r>
            <a:r>
              <a:t>家庭新____。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7841</TotalTime>
  <Words>446</Words>
  <Application>Microsoft Macintosh PowerPoint</Application>
  <PresentationFormat>Custom</PresentationFormat>
  <Paragraphs>233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Kaiti SC Bold</vt:lpstr>
      <vt:lpstr>Kaiti SC Regular</vt:lpstr>
      <vt:lpstr>华文楷体</vt:lpstr>
      <vt:lpstr>Arial Narrow</vt:lpstr>
      <vt:lpstr>Helvetica</vt:lpstr>
      <vt:lpstr>Helvetica Light</vt:lpstr>
      <vt:lpstr>Helvetica Neue</vt:lpstr>
      <vt:lpstr>Gradient</vt:lpstr>
      <vt:lpstr>Day 4 &amp; 5 文章二:  中国家庭的新成员</vt:lpstr>
      <vt:lpstr>文章 2: 中国家庭的新成员  学习目标</vt:lpstr>
      <vt:lpstr>文章 2: 中国家庭的新成员  活动</vt:lpstr>
      <vt:lpstr>学习是一种过程</vt:lpstr>
      <vt:lpstr>学习是一种过程</vt:lpstr>
      <vt:lpstr>Activity 1: discussion  Activity 1 - Step 1</vt:lpstr>
      <vt:lpstr>Activity 1: discussion  Activity 1 – Step 2</vt:lpstr>
      <vt:lpstr>Activity 1: discussion  Activity 1 – Step3</vt:lpstr>
      <vt:lpstr>Activity 2: graphic organizer  Activity 2  </vt:lpstr>
      <vt:lpstr>Activity 2: graphic organizer  Activity 2  </vt:lpstr>
      <vt:lpstr>Activity 2: graphic organizer  Activity 2  </vt:lpstr>
      <vt:lpstr>Activity 2: graphic organizer  Activity 2  </vt:lpstr>
      <vt:lpstr>Activity 2: graphic organizer  Activity 2  </vt:lpstr>
      <vt:lpstr>Activity 2: graphic organizer  Activity 2  </vt:lpstr>
      <vt:lpstr>Activity 2: graphic organizer  Activity 2  </vt:lpstr>
      <vt:lpstr>Activity 2: graphic organizer  Activity 2  </vt:lpstr>
      <vt:lpstr>Activity 2: graphic organizer  Activity 2  </vt:lpstr>
      <vt:lpstr>Activity 2: graphic organizer  Activity 2  </vt:lpstr>
      <vt:lpstr>Activity 2: graphic organizer  Activity 2  </vt:lpstr>
      <vt:lpstr>Activity 2: graphic organizer  Activity 2  </vt:lpstr>
      <vt:lpstr>Activity 2: graphic organizer  Activity 2  </vt:lpstr>
      <vt:lpstr>Activity 2: graphic organizer  Activity 2  </vt:lpstr>
      <vt:lpstr>Activity 2: graphic organizer  Activity 2  </vt:lpstr>
      <vt:lpstr>Activity 2: graphic organizer  Activity 2  </vt:lpstr>
      <vt:lpstr>Activity 2: graphic organizer  Activity 2  </vt:lpstr>
      <vt:lpstr>Activity 2: graphic organizer  Activity 2  </vt:lpstr>
      <vt:lpstr>Activity 2: cloze  Activity 3</vt:lpstr>
      <vt:lpstr>Activity 2: cloze  Activity 3</vt:lpstr>
      <vt:lpstr>Activity 3: post reading discussion  Activity 4 想一想    说一说 </vt:lpstr>
      <vt:lpstr>Activity 4: written presentation  Activity 5</vt:lpstr>
      <vt:lpstr>Photo credit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文章二:  中国家庭的新成员</dc:title>
  <cp:lastModifiedBy>Meng Yeh</cp:lastModifiedBy>
  <cp:revision>15</cp:revision>
  <dcterms:modified xsi:type="dcterms:W3CDTF">2019-03-28T18:14:56Z</dcterms:modified>
</cp:coreProperties>
</file>